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57" r:id="rId4"/>
    <p:sldId id="266" r:id="rId5"/>
    <p:sldId id="267" r:id="rId6"/>
    <p:sldId id="262" r:id="rId7"/>
    <p:sldId id="258" r:id="rId8"/>
    <p:sldId id="268" r:id="rId9"/>
    <p:sldId id="271" r:id="rId10"/>
    <p:sldId id="285" r:id="rId11"/>
    <p:sldId id="272" r:id="rId12"/>
    <p:sldId id="274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90" r:id="rId24"/>
    <p:sldId id="284" r:id="rId25"/>
    <p:sldId id="288" r:id="rId26"/>
    <p:sldId id="289" r:id="rId27"/>
    <p:sldId id="293" r:id="rId28"/>
    <p:sldId id="294" r:id="rId29"/>
    <p:sldId id="295" r:id="rId30"/>
    <p:sldId id="296" r:id="rId31"/>
    <p:sldId id="291" r:id="rId32"/>
    <p:sldId id="292" r:id="rId33"/>
    <p:sldId id="297" r:id="rId34"/>
    <p:sldId id="298" r:id="rId35"/>
    <p:sldId id="299" r:id="rId36"/>
    <p:sldId id="300" r:id="rId37"/>
    <p:sldId id="286" r:id="rId38"/>
    <p:sldId id="264" r:id="rId39"/>
    <p:sldId id="265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38B1855-1B75-4FBE-930C-398BA8C253C6}" styleName="Themed Style 2 - Accent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660"/>
  </p:normalViewPr>
  <p:slideViewPr>
    <p:cSldViewPr snapToGrid="0">
      <p:cViewPr varScale="1">
        <p:scale>
          <a:sx n="83" d="100"/>
          <a:sy n="83" d="100"/>
        </p:scale>
        <p:origin x="69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26152509-8D0C-4712-AA81-AF54972C78D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58E92B09-5AF4-4E86-A8BE-E866F0E2C017}" type="datetime1">
              <a:rPr lang="en-US" smtClean="0"/>
              <a:t>1/17/2022</a:t>
            </a:fld>
            <a:endParaRPr lang="en-US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A9A90DE7-FAAB-4B91-AC83-B18850F1E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FD5971E-BD21-416C-BC2E-97EE0E09A5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956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30FC03-A82E-4B34-AE4B-8AC40A0CD5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F70EAA40-3A53-4A3D-924A-D38F1059C7D5}" type="datetime1">
              <a:rPr lang="en-US" smtClean="0"/>
              <a:pPr/>
              <a:t>1/17/2022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49FB7E-C73B-452D-861A-6C73FF59EC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5733BD-32DD-483E-A597-B70529CB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8">
            <a:extLst>
              <a:ext uri="{FF2B5EF4-FFF2-40B4-BE49-F238E27FC236}">
                <a16:creationId xmlns:a16="http://schemas.microsoft.com/office/drawing/2014/main" id="{DEAFB3E9-4F5E-435C-B51A-CC5766A852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1:……………………………………..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9C57778-6639-411E-9B4C-12D035AECE2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11514528" cy="490912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43806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84B5929F-A28F-4256-A6B2-5D095331D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B3ACFEBC-8634-4116-B617-2BE5C2034C2C}" type="datetime1">
              <a:rPr lang="en-US" smtClean="0"/>
              <a:pPr/>
              <a:t>1/17/2022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C2F339A-915E-4496-B889-28FBBAAD3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028A2E5F-7F4D-4F39-A494-67088E804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FC0C4515-8106-49DA-9C06-E98AF8152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2:……………………………………..</a:t>
            </a:r>
          </a:p>
        </p:txBody>
      </p:sp>
      <p:sp>
        <p:nvSpPr>
          <p:cNvPr id="12" name="Chart Placeholder 9">
            <a:extLst>
              <a:ext uri="{FF2B5EF4-FFF2-40B4-BE49-F238E27FC236}">
                <a16:creationId xmlns:a16="http://schemas.microsoft.com/office/drawing/2014/main" id="{F49327FB-190B-40C4-9FC9-66F9F7D12317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0201" y="1406769"/>
            <a:ext cx="5765800" cy="4655894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3" name="Picture Placeholder 11">
            <a:extLst>
              <a:ext uri="{FF2B5EF4-FFF2-40B4-BE49-F238E27FC236}">
                <a16:creationId xmlns:a16="http://schemas.microsoft.com/office/drawing/2014/main" id="{733EBCBB-E1FE-415C-8ED9-6D1F3674847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38875" y="1414463"/>
            <a:ext cx="5445125" cy="4656137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Picture</a:t>
            </a:r>
          </a:p>
        </p:txBody>
      </p:sp>
    </p:spTree>
    <p:extLst>
      <p:ext uri="{BB962C8B-B14F-4D97-AF65-F5344CB8AC3E}">
        <p14:creationId xmlns:p14="http://schemas.microsoft.com/office/powerpoint/2010/main" val="2233291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8">
            <a:extLst>
              <a:ext uri="{FF2B5EF4-FFF2-40B4-BE49-F238E27FC236}">
                <a16:creationId xmlns:a16="http://schemas.microsoft.com/office/drawing/2014/main" id="{3E6AE9CF-41FF-46D0-BF7A-815E4777895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3:……………………………………..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85E41C6-3987-4F5C-A750-35F5C730A56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7539" y="1032510"/>
            <a:ext cx="11515725" cy="4938713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99BA7CA-DC84-4A35-BD8A-C14D582181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CDB0C24-DFE0-41C5-B02D-FC32F5C22F7C}" type="datetime1">
              <a:rPr lang="en-US" smtClean="0"/>
              <a:t>1/17/2022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E1DCC345-F4E6-42D6-9173-88011D0E27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BD82AFB1-CD7C-4710-A82A-F9FEE6DA5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56567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4F1F29B1-F2F8-4527-A0B9-5A566F0DB56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EEBFCEF3-2DDE-476B-8A96-303EC557333C}" type="datetime1">
              <a:rPr lang="en-US" smtClean="0"/>
              <a:pPr/>
              <a:t>1/17/2022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B1F89192-9608-4DA0-9D58-CE5D74F01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41300396-45C9-472A-AA37-70408F1C2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45B855E6-8413-49D5-929E-33A3B362751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58372" y="1248325"/>
            <a:ext cx="7391400" cy="52054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  <a:lvl2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4pPr>
            <a:lvl5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AB6BBE52-BFE6-4B4F-95C1-25C2EB84A64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58372" y="404265"/>
            <a:ext cx="7391400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4:……………………………………..</a:t>
            </a:r>
          </a:p>
        </p:txBody>
      </p:sp>
    </p:spTree>
    <p:extLst>
      <p:ext uri="{BB962C8B-B14F-4D97-AF65-F5344CB8AC3E}">
        <p14:creationId xmlns:p14="http://schemas.microsoft.com/office/powerpoint/2010/main" val="17721137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8A78F82-82C6-4F07-B7D8-4A1219A1BB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6006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19A9EFEF-A194-4819-82D7-1112425D0E86}" type="datetime1">
              <a:rPr lang="en-US" smtClean="0"/>
              <a:pPr/>
              <a:t>1/17/2022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2041C72-5CA2-4523-9F1E-50662A327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86006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AD6B24F-6759-4931-A1C4-77BA8AF7E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8">
            <a:extLst>
              <a:ext uri="{FF2B5EF4-FFF2-40B4-BE49-F238E27FC236}">
                <a16:creationId xmlns:a16="http://schemas.microsoft.com/office/drawing/2014/main" id="{1CD850F7-B0EC-49AD-960D-051EAF5F3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8736" y="112543"/>
            <a:ext cx="11514528" cy="436098"/>
          </a:xfrm>
          <a:prstGeom prst="rect">
            <a:avLst/>
          </a:prstGeom>
        </p:spPr>
        <p:txBody>
          <a:bodyPr/>
          <a:lstStyle>
            <a:lvl1pPr>
              <a:defRPr sz="2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Title 5:……………………………………..</a:t>
            </a:r>
          </a:p>
        </p:txBody>
      </p:sp>
      <p:sp>
        <p:nvSpPr>
          <p:cNvPr id="11" name="Chart Placeholder 14">
            <a:extLst>
              <a:ext uri="{FF2B5EF4-FFF2-40B4-BE49-F238E27FC236}">
                <a16:creationId xmlns:a16="http://schemas.microsoft.com/office/drawing/2014/main" id="{4A80550F-98CB-400B-9D36-210A7AED20E8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338736" y="1406525"/>
            <a:ext cx="5757264" cy="4670425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Chart</a:t>
            </a:r>
          </a:p>
        </p:txBody>
      </p:sp>
      <p:sp>
        <p:nvSpPr>
          <p:cNvPr id="12" name="Table Placeholder 16">
            <a:extLst>
              <a:ext uri="{FF2B5EF4-FFF2-40B4-BE49-F238E27FC236}">
                <a16:creationId xmlns:a16="http://schemas.microsoft.com/office/drawing/2014/main" id="{15345DA2-1E92-473D-9483-A24F87614F3D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6210300" y="1392239"/>
            <a:ext cx="5592763" cy="4684712"/>
          </a:xfrm>
          <a:prstGeom prst="rect">
            <a:avLst/>
          </a:prstGeom>
        </p:spPr>
        <p:txBody>
          <a:bodyPr/>
          <a:lstStyle>
            <a:lvl1pP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Table</a:t>
            </a:r>
          </a:p>
        </p:txBody>
      </p:sp>
    </p:spTree>
    <p:extLst>
      <p:ext uri="{BB962C8B-B14F-4D97-AF65-F5344CB8AC3E}">
        <p14:creationId xmlns:p14="http://schemas.microsoft.com/office/powerpoint/2010/main" val="3571966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A21A061D-9F38-49ED-BAF8-8055D9FB97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92875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 sz="12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82F65D4C-DEE4-4C7B-91C4-D6D57A523E98}" type="datetime1">
              <a:rPr lang="en-US" smtClean="0"/>
              <a:pPr/>
              <a:t>1/17/2022</a:t>
            </a:fld>
            <a:endParaRPr lang="en-US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90FAA6E-46AD-4366-8E80-2F5BEB7D5B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  <a:prstGeom prst="rect">
            <a:avLst/>
          </a:prstGeom>
        </p:spPr>
        <p:txBody>
          <a:bodyPr/>
          <a:lstStyle>
            <a:lvl1pPr algn="ct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endParaRPr lang="en-US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A5604C7-0828-446E-97CC-8D6162E69E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56511" y="6492875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200" b="1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fld id="{9EA0BE3B-158A-4EDF-80DC-E394A0D16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881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8166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4">
            <a:extLst>
              <a:ext uri="{FF2B5EF4-FFF2-40B4-BE49-F238E27FC236}">
                <a16:creationId xmlns:a16="http://schemas.microsoft.com/office/drawing/2014/main" id="{4C167836-5AFF-4757-AB55-39FD3BBF9D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788898" y="2461846"/>
            <a:ext cx="4614203" cy="1934307"/>
          </a:xfrm>
          <a:prstGeom prst="rect">
            <a:avLst/>
          </a:prstGeom>
        </p:spPr>
        <p:txBody>
          <a:bodyPr/>
          <a:lstStyle>
            <a:lvl1pPr algn="ctr">
              <a:defRPr sz="4800" b="1">
                <a:solidFill>
                  <a:schemeClr val="bg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59672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1170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66355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crawl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3789919" cy="4732356"/>
          </a:xfrm>
        </p:spPr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Trang web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load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chậm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nhau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Thỉnh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nhảy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crawl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A7563C-FC90-45A5-B943-34E8C0F16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5669" y="1058844"/>
            <a:ext cx="7064042" cy="4732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176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lưu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file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,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đầy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đủ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như trên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web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khi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không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NULL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nên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khai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bước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 luôn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B5B74E-DCBB-4750-8ED0-E98B2AE4C2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806" y="1970640"/>
            <a:ext cx="9874105" cy="369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806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57727" y="1171073"/>
            <a:ext cx="4620126" cy="4748463"/>
          </a:xfrm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csv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Crawl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15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CafeF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4000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dòng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13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11E91745-5BEA-4209-AAE3-890704596DEB}"/>
              </a:ext>
            </a:extLst>
          </p:cNvPr>
          <p:cNvSpPr/>
          <p:nvPr/>
        </p:nvSpPr>
        <p:spPr>
          <a:xfrm>
            <a:off x="5277853" y="3397522"/>
            <a:ext cx="932873" cy="2955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E89D80-A790-4C4D-95FF-13C3F62CF2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805" y="849341"/>
            <a:ext cx="5572459" cy="537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201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532597" y="2982894"/>
            <a:ext cx="5623914" cy="19415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PHÂN TÍCH DỮ LIỆU </a:t>
            </a:r>
          </a:p>
        </p:txBody>
      </p:sp>
    </p:spTree>
    <p:extLst>
      <p:ext uri="{BB962C8B-B14F-4D97-AF65-F5344CB8AC3E}">
        <p14:creationId xmlns:p14="http://schemas.microsoft.com/office/powerpoint/2010/main" val="1592708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30909" y="1016000"/>
            <a:ext cx="8925602" cy="3908425"/>
          </a:xfrm>
        </p:spPr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“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”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gộp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Chuẩn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33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5" y="1015549"/>
            <a:ext cx="11767539" cy="660851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phiểu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10%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20% so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đây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DCC279-281C-43E7-8C94-DFE36720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084" y="1676106"/>
            <a:ext cx="5736833" cy="19386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976FFA8-E519-494F-B024-801399F41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5167" y="1651867"/>
            <a:ext cx="5736833" cy="19874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858D04-3E96-4A04-BF15-53F55C1A0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535" y="3639335"/>
            <a:ext cx="5736833" cy="19508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D697314-0F07-409B-A80C-CF69EBE2C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6377" y="3639335"/>
            <a:ext cx="4194412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047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2172" y="1096944"/>
            <a:ext cx="4966301" cy="2440583"/>
          </a:xfrm>
        </p:spPr>
        <p:txBody>
          <a:bodyPr/>
          <a:lstStyle/>
          <a:p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mức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cổ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phiếu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thúc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phiên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hôm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đóng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chứng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khoán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đấu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endParaRPr lang="en-GB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đóng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hôm nay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tham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chiếu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hôm sau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làm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cơ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trần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sàn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vi-VN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</a:t>
            </a:r>
            <a:endParaRPr lang="en-GB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6058B3-7B68-440F-B948-F57933C51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3529" y="926188"/>
            <a:ext cx="3978649" cy="13910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50B7FE-9464-453C-B601-A17B9BB11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928" y="2478333"/>
            <a:ext cx="3673849" cy="12844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81C7D68-5E18-48E3-875F-9798DC244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167" y="3785832"/>
            <a:ext cx="5736833" cy="20240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8583CF8-8B2B-4D4B-84AC-E901CBDEE0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42970" y="3886966"/>
            <a:ext cx="4279763" cy="22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6746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67286" y="932421"/>
            <a:ext cx="5623914" cy="2743652"/>
          </a:xfrm>
        </p:spPr>
        <p:txBody>
          <a:bodyPr/>
          <a:lstStyle/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hiện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tại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lần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khớp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lệnh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đầu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tiên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khoán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gồm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khoán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theo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phương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thức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đấu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. </a:t>
            </a:r>
          </a:p>
          <a:p>
            <a:pPr marL="457200" marR="0" indent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đóng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cơ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sở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sàn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trần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hôm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sau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cũng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có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mối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quan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trọng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mở</a:t>
            </a:r>
            <a:r>
              <a:rPr kumimoji="0" lang="en-GB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kumimoji="0" lang="en-GB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</a:rPr>
              <a:t>cửa</a:t>
            </a:r>
            <a:endParaRPr lang="en-US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7E39D9-B867-47A3-AD3B-4CB1BB709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4812" y="3533691"/>
            <a:ext cx="3973798" cy="2457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D64EAAB-0C49-4A8F-92EB-2345422D4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58" y="3533691"/>
            <a:ext cx="3953421" cy="24577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E27FC9-6F16-430C-BC1D-75ECE888BC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1931" y="3466791"/>
            <a:ext cx="3786423" cy="246660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D804B09-36DC-4567-B871-744F5B5F8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7152" y="923911"/>
            <a:ext cx="3327990" cy="24844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046F332-851F-47B2-B3F8-B988342FB019}"/>
              </a:ext>
            </a:extLst>
          </p:cNvPr>
          <p:cNvSpPr txBox="1"/>
          <p:nvPr/>
        </p:nvSpPr>
        <p:spPr>
          <a:xfrm>
            <a:off x="4726859" y="6055266"/>
            <a:ext cx="67341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mở</a:t>
            </a:r>
            <a:r>
              <a:rPr lang="en-US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endParaRPr lang="en-US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9953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6669" y="849293"/>
            <a:ext cx="12028655" cy="655657"/>
          </a:xfrm>
        </p:spPr>
        <p:txBody>
          <a:bodyPr/>
          <a:lstStyle/>
          <a:p>
            <a:pPr marL="0" indent="0">
              <a:buNone/>
            </a:pP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Khối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lượng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của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cổ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phiếu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sàn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khoán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tổng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cổ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phiếu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thực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sự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mua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bán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)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ngày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giao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dịch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hoặc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đã</a:t>
            </a:r>
            <a:r>
              <a:rPr lang="en-GB" sz="2000" dirty="0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161616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endParaRPr lang="en-US" sz="2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C58671-A5E4-4372-895D-0F6DA2273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719" y="1731003"/>
            <a:ext cx="5736833" cy="226790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BA25BF-8081-4E63-AC8B-6DDEEC92A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319" y="1731003"/>
            <a:ext cx="5364945" cy="230448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6D6C13-F328-44ED-9672-CF0D1265D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736" y="4035491"/>
            <a:ext cx="5736833" cy="21215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1A9F19F-D92E-4DE1-98C6-47AEC789AD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2794" y="4035491"/>
            <a:ext cx="3627434" cy="2219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220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5143" y="978604"/>
            <a:ext cx="6710530" cy="2106342"/>
          </a:xfrm>
        </p:spPr>
        <p:txBody>
          <a:bodyPr/>
          <a:lstStyle/>
          <a:p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thiếu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mang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cổ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tiềm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endParaRPr lang="en-GB" sz="200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giao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dịch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bất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năng thu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nhuận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nhưng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Chart&#10;&#10;Description automatically generated">
            <a:extLst>
              <a:ext uri="{FF2B5EF4-FFF2-40B4-BE49-F238E27FC236}">
                <a16:creationId xmlns:a16="http://schemas.microsoft.com/office/drawing/2014/main" id="{C85FCA4C-95FE-4409-BF43-B065BB977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46" y="969203"/>
            <a:ext cx="4814965" cy="1709341"/>
          </a:xfrm>
          <a:prstGeom prst="rect">
            <a:avLst/>
          </a:prstGeom>
        </p:spPr>
      </p:pic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0029F244-1FEA-4440-928C-37DFB89A4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4746" y="2863668"/>
            <a:ext cx="4729018" cy="1734160"/>
          </a:xfrm>
          <a:prstGeom prst="rect">
            <a:avLst/>
          </a:prstGeom>
        </p:spPr>
      </p:pic>
      <p:pic>
        <p:nvPicPr>
          <p:cNvPr id="11" name="Picture 10" descr="Chart&#10;&#10;Description automatically generated">
            <a:extLst>
              <a:ext uri="{FF2B5EF4-FFF2-40B4-BE49-F238E27FC236}">
                <a16:creationId xmlns:a16="http://schemas.microsoft.com/office/drawing/2014/main" id="{B24E62B8-5271-4005-BA90-4F6C47873D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0033" y="4654581"/>
            <a:ext cx="3189442" cy="1680153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69717D03-7AF9-4463-8946-4D0F50291C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36" y="3322097"/>
            <a:ext cx="6096001" cy="217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437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642BA63-383F-45B9-939A-7A3B792A6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582" y="1494693"/>
            <a:ext cx="9921313" cy="1934307"/>
          </a:xfrm>
        </p:spPr>
        <p:txBody>
          <a:bodyPr/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BÁO CÁO BÀI TẬP LỚN</a:t>
            </a:r>
            <a:b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NHẬP MÔN HỌC MÁY VÀ KHAI PHÁ DỮ LIỆU</a:t>
            </a: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DỰ ĐOÁN GIÁ CHỨNG KHOÁN</a:t>
            </a:r>
            <a:b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53E508-BC6F-42E7-BA46-195E52B7F73D}"/>
              </a:ext>
            </a:extLst>
          </p:cNvPr>
          <p:cNvSpPr txBox="1"/>
          <p:nvPr/>
        </p:nvSpPr>
        <p:spPr>
          <a:xfrm>
            <a:off x="3048000" y="5024753"/>
            <a:ext cx="6096000" cy="6771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: PGS. TS.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Thân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Quang </a:t>
            </a:r>
            <a:r>
              <a:rPr kumimoji="0" 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Khoát</a:t>
            </a:r>
            <a:b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40041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44451" y="950894"/>
            <a:ext cx="5623914" cy="2124815"/>
          </a:xfrm>
        </p:spPr>
        <p:txBody>
          <a:bodyPr/>
          <a:lstStyle/>
          <a:p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động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đơn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giản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(Simple moving Average)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đường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cộng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tính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bằng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đóng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trung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bình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trong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khoảng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thời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gian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Chỉ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số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kỹ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thuật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dùng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xác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định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xem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giá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tài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sản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tiếp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tục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hay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đảo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ngược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lại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với</a:t>
            </a:r>
            <a:r>
              <a:rPr lang="vi-VN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xu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hướng</a:t>
            </a: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GB" sz="20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64D389-90FC-4B7B-B27C-17EB7BBB726A}"/>
              </a:ext>
            </a:extLst>
          </p:cNvPr>
          <p:cNvSpPr txBox="1"/>
          <p:nvPr/>
        </p:nvSpPr>
        <p:spPr>
          <a:xfrm>
            <a:off x="8534400" y="95089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515CA06-D7CF-4CAC-9B19-5B551F115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5686" y="1491240"/>
            <a:ext cx="4381500" cy="79057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FBA04E1-4165-41C8-9A96-F3B5CD8E8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77" y="3640991"/>
            <a:ext cx="5736833" cy="1755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980058-3EF4-40F9-81FB-3A87C849D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8094" y="3542157"/>
            <a:ext cx="5736833" cy="176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45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43A752F-7AE7-4780-8AB0-2099687E2D9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539606" y="1427117"/>
            <a:ext cx="5624512" cy="17453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99BB32F-D46F-471C-A1A3-FC0C7741B3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094" y="3296903"/>
            <a:ext cx="5736833" cy="2517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07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566053" y="3038312"/>
            <a:ext cx="6590458" cy="194153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	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XÂY DỰNG MÔ HÌNH HỌC MÁY </a:t>
            </a:r>
          </a:p>
        </p:txBody>
      </p:sp>
    </p:spTree>
    <p:extLst>
      <p:ext uri="{BB962C8B-B14F-4D97-AF65-F5344CB8AC3E}">
        <p14:creationId xmlns:p14="http://schemas.microsoft.com/office/powerpoint/2010/main" val="2868044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6361" y="1161888"/>
            <a:ext cx="3042639" cy="657388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8E3BAB-40DD-4406-AFDF-99C54B427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737" y="2638425"/>
            <a:ext cx="2886075" cy="15811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CD4CF34-334E-4060-B270-08C8DFED94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8698" y="2028826"/>
            <a:ext cx="30956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434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918" y="1107912"/>
            <a:ext cx="6590458" cy="1941531"/>
          </a:xfrm>
        </p:spPr>
        <p:txBody>
          <a:bodyPr/>
          <a:lstStyle/>
          <a:p>
            <a:pPr marL="0" indent="0">
              <a:buNone/>
            </a:pP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Kịch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Chia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3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TimeSeriesSplit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training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validation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test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tỉ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lệ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7,5:1,5:1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5999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918" y="1107912"/>
            <a:ext cx="11197482" cy="2517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RMSE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MSE                                                                              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RMSE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60315CA-D13F-464D-BD69-33129148B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938" y="2361744"/>
            <a:ext cx="4493412" cy="252754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8176D25-15D6-46A4-BC49-15BE34FFC712}"/>
              </a:ext>
            </a:extLst>
          </p:cNvPr>
          <p:cNvSpPr txBox="1"/>
          <p:nvPr/>
        </p:nvSpPr>
        <p:spPr>
          <a:xfrm>
            <a:off x="4131556" y="4815985"/>
            <a:ext cx="3355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ŷ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là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giá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trị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ước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lượng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dự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báo</a:t>
            </a: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y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là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giá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trị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quan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sát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được</a:t>
            </a: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là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số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lần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dự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báo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ước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lượng</a:t>
            </a:r>
            <a:endParaRPr kumimoji="0" lang="vi-V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9CCF1-61CA-4D0D-A1AC-7D446A4BB9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681" y="2956401"/>
            <a:ext cx="3610387" cy="11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871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tuyến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918" y="1107912"/>
            <a:ext cx="11197482" cy="2517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Linear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regression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phương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kê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quy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thuộc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liên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khi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biến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hai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liên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hoặc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phân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2699091-7590-47A8-AF53-63E861316EB5}"/>
              </a:ext>
            </a:extLst>
          </p:cNvPr>
          <p:cNvSpPr/>
          <p:nvPr/>
        </p:nvSpPr>
        <p:spPr>
          <a:xfrm>
            <a:off x="1003755" y="2992902"/>
            <a:ext cx="1108363" cy="436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CD2521-CF8A-482F-B1D9-21D298DB1256}"/>
              </a:ext>
            </a:extLst>
          </p:cNvPr>
          <p:cNvSpPr txBox="1"/>
          <p:nvPr/>
        </p:nvSpPr>
        <p:spPr>
          <a:xfrm>
            <a:off x="2586182" y="2703119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 err="1">
                <a:latin typeface="+mj-lt"/>
              </a:rPr>
              <a:t>Dự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báo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thị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trường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chứng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khoán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là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một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ứng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dụng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hấp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dẫn</a:t>
            </a:r>
            <a:r>
              <a:rPr lang="vi-VN" sz="2000" dirty="0">
                <a:latin typeface="+mj-lt"/>
              </a:rPr>
              <a:t> trong mô </a:t>
            </a:r>
            <a:r>
              <a:rPr lang="vi-VN" sz="2000" dirty="0" err="1">
                <a:latin typeface="+mj-lt"/>
              </a:rPr>
              <a:t>hình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hồi</a:t>
            </a:r>
            <a:r>
              <a:rPr lang="vi-VN" sz="2000" dirty="0">
                <a:latin typeface="+mj-lt"/>
              </a:rPr>
              <a:t> quy, mô </a:t>
            </a:r>
            <a:r>
              <a:rPr lang="vi-VN" sz="2000" dirty="0" err="1">
                <a:latin typeface="+mj-lt"/>
              </a:rPr>
              <a:t>hình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giúp</a:t>
            </a:r>
            <a:r>
              <a:rPr lang="vi-VN" sz="2000" dirty="0">
                <a:latin typeface="+mj-lt"/>
              </a:rPr>
              <a:t> cho </a:t>
            </a:r>
            <a:r>
              <a:rPr lang="vi-VN" sz="2000" dirty="0" err="1">
                <a:latin typeface="+mj-lt"/>
              </a:rPr>
              <a:t>người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sử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dụng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xác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định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các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điểm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giá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mở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cửa</a:t>
            </a:r>
            <a:r>
              <a:rPr lang="vi-VN" sz="2000" dirty="0">
                <a:latin typeface="+mj-lt"/>
              </a:rPr>
              <a:t>, </a:t>
            </a:r>
            <a:r>
              <a:rPr lang="vi-VN" sz="2000" dirty="0" err="1">
                <a:latin typeface="+mj-lt"/>
              </a:rPr>
              <a:t>đóng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cửa</a:t>
            </a:r>
            <a:r>
              <a:rPr lang="vi-VN" sz="2000" dirty="0">
                <a:latin typeface="+mj-lt"/>
              </a:rPr>
              <a:t>, …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930312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F6277-69D1-4C94-A9D9-04848D8379B2}"/>
              </a:ext>
            </a:extLst>
          </p:cNvPr>
          <p:cNvSpPr txBox="1"/>
          <p:nvPr/>
        </p:nvSpPr>
        <p:spPr>
          <a:xfrm>
            <a:off x="997527" y="1163782"/>
            <a:ext cx="9799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 err="1">
                <a:latin typeface="+mj-lt"/>
              </a:rPr>
              <a:t>Với</a:t>
            </a:r>
            <a:r>
              <a:rPr lang="vi-VN" sz="2000" dirty="0">
                <a:latin typeface="+mj-lt"/>
              </a:rPr>
              <a:t> mô </a:t>
            </a:r>
            <a:r>
              <a:rPr lang="vi-VN" sz="2000" dirty="0" err="1">
                <a:latin typeface="+mj-lt"/>
              </a:rPr>
              <a:t>hình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tuyến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tính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thì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nhóm</a:t>
            </a:r>
            <a:r>
              <a:rPr lang="vi-VN" sz="2000" dirty="0">
                <a:latin typeface="+mj-lt"/>
              </a:rPr>
              <a:t> em </a:t>
            </a:r>
            <a:r>
              <a:rPr lang="vi-VN" sz="2000" dirty="0" err="1">
                <a:latin typeface="+mj-lt"/>
              </a:rPr>
              <a:t>sẽ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lấy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target</a:t>
            </a:r>
            <a:r>
              <a:rPr lang="vi-VN" sz="2000" dirty="0">
                <a:latin typeface="+mj-lt"/>
              </a:rPr>
              <a:t> trong 1 </a:t>
            </a:r>
            <a:r>
              <a:rPr lang="vi-VN" sz="2000" dirty="0" err="1">
                <a:latin typeface="+mj-lt"/>
              </a:rPr>
              <a:t>ngày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để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làm</a:t>
            </a:r>
            <a:r>
              <a:rPr lang="vi-VN" sz="2000" dirty="0">
                <a:latin typeface="+mj-lt"/>
              </a:rPr>
              <a:t> </a:t>
            </a:r>
            <a:r>
              <a:rPr lang="vi-VN" sz="2000" dirty="0" err="1">
                <a:latin typeface="+mj-lt"/>
              </a:rPr>
              <a:t>target</a:t>
            </a:r>
            <a:r>
              <a:rPr lang="vi-VN" sz="2000" dirty="0">
                <a:latin typeface="+mj-lt"/>
              </a:rPr>
              <a:t> cho </a:t>
            </a:r>
            <a:r>
              <a:rPr lang="vi-VN" sz="2000" dirty="0" err="1">
                <a:latin typeface="+mj-lt"/>
              </a:rPr>
              <a:t>ngày</a:t>
            </a:r>
            <a:r>
              <a:rPr lang="vi-VN" sz="2000" dirty="0">
                <a:latin typeface="+mj-lt"/>
              </a:rPr>
              <a:t> hôm </a:t>
            </a:r>
            <a:r>
              <a:rPr lang="vi-VN" sz="2000" dirty="0" err="1">
                <a:latin typeface="+mj-lt"/>
              </a:rPr>
              <a:t>trước</a:t>
            </a:r>
            <a:endParaRPr lang="en-US" sz="2000" dirty="0">
              <a:latin typeface="+mj-lt"/>
            </a:endParaRPr>
          </a:p>
        </p:txBody>
      </p:sp>
      <p:pic>
        <p:nvPicPr>
          <p:cNvPr id="14" name="Picture 13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12D30D8F-A629-4F33-A24C-AAFD792DB1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068" y="1829334"/>
            <a:ext cx="5600700" cy="3286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920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F6277-69D1-4C94-A9D9-04848D8379B2}"/>
              </a:ext>
            </a:extLst>
          </p:cNvPr>
          <p:cNvSpPr txBox="1"/>
          <p:nvPr/>
        </p:nvSpPr>
        <p:spPr>
          <a:xfrm>
            <a:off x="526680" y="1155030"/>
            <a:ext cx="9762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Huấn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luyện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train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E6FB73-00BA-4442-BAA0-B3D74BE8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8571" y="1282438"/>
            <a:ext cx="3060457" cy="256054"/>
          </a:xfrm>
          <a:prstGeom prst="rect">
            <a:avLst/>
          </a:prstGeom>
        </p:spPr>
      </p:pic>
      <p:sp>
        <p:nvSpPr>
          <p:cNvPr id="7" name="Arrow: Down 6">
            <a:extLst>
              <a:ext uri="{FF2B5EF4-FFF2-40B4-BE49-F238E27FC236}">
                <a16:creationId xmlns:a16="http://schemas.microsoft.com/office/drawing/2014/main" id="{3347B9C8-1AB8-4B33-AD3D-6C3DFBB6A995}"/>
              </a:ext>
            </a:extLst>
          </p:cNvPr>
          <p:cNvSpPr/>
          <p:nvPr/>
        </p:nvSpPr>
        <p:spPr>
          <a:xfrm>
            <a:off x="6807867" y="1740670"/>
            <a:ext cx="201864" cy="13118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CFDB91-EE53-4F38-95BA-A4D9F4AD5B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6682" y="3238047"/>
            <a:ext cx="5389331" cy="13900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C6CFCAB-7AC3-40A6-9F13-25F0B081AB0A}"/>
              </a:ext>
            </a:extLst>
          </p:cNvPr>
          <p:cNvSpPr txBox="1"/>
          <p:nvPr/>
        </p:nvSpPr>
        <p:spPr>
          <a:xfrm>
            <a:off x="526680" y="3623897"/>
            <a:ext cx="2630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vector</a:t>
            </a:r>
          </a:p>
        </p:txBody>
      </p:sp>
    </p:spTree>
    <p:extLst>
      <p:ext uri="{BB962C8B-B14F-4D97-AF65-F5344CB8AC3E}">
        <p14:creationId xmlns:p14="http://schemas.microsoft.com/office/powerpoint/2010/main" val="2648552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92972C-CB9F-43E4-A886-D266EB1EF7F0}"/>
              </a:ext>
            </a:extLst>
          </p:cNvPr>
          <p:cNvSpPr txBox="1"/>
          <p:nvPr/>
        </p:nvSpPr>
        <p:spPr>
          <a:xfrm>
            <a:off x="689811" y="2533073"/>
            <a:ext cx="398646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Khi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thu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1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vài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ở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Train ta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sử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dụng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mô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hình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này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để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dự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đoán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kết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quả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trên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tập</a:t>
            </a:r>
            <a:r>
              <a:rPr lang="en-GB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Val</a:t>
            </a:r>
            <a:endParaRPr lang="en-US" sz="2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CE9A2A-3DC4-45D6-8491-66DC0BE69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7359" y="1241684"/>
            <a:ext cx="5944115" cy="43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7897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Text&#10;&#10;Description automatically generated">
            <a:extLst>
              <a:ext uri="{FF2B5EF4-FFF2-40B4-BE49-F238E27FC236}">
                <a16:creationId xmlns:a16="http://schemas.microsoft.com/office/drawing/2014/main" id="{737FC17F-78B9-4DA3-B1E3-B6651CB174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634" y="284376"/>
            <a:ext cx="3174367" cy="1153516"/>
          </a:xfrm>
          <a:prstGeom prst="rect">
            <a:avLst/>
          </a:prstGeom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5702E00C-3125-4CD1-A5F8-64723BF48E3E}"/>
              </a:ext>
            </a:extLst>
          </p:cNvPr>
          <p:cNvSpPr txBox="1">
            <a:spLocks/>
          </p:cNvSpPr>
          <p:nvPr/>
        </p:nvSpPr>
        <p:spPr>
          <a:xfrm>
            <a:off x="4395216" y="1268068"/>
            <a:ext cx="7342482" cy="8487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itle 6">
            <a:extLst>
              <a:ext uri="{FF2B5EF4-FFF2-40B4-BE49-F238E27FC236}">
                <a16:creationId xmlns:a16="http://schemas.microsoft.com/office/drawing/2014/main" id="{72BF49D9-2FCE-4950-8B1C-F580CC18F4C9}"/>
              </a:ext>
            </a:extLst>
          </p:cNvPr>
          <p:cNvSpPr txBox="1">
            <a:spLocks/>
          </p:cNvSpPr>
          <p:nvPr/>
        </p:nvSpPr>
        <p:spPr>
          <a:xfrm>
            <a:off x="386634" y="3385228"/>
            <a:ext cx="7342482" cy="84879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BF4829-01AB-4F75-A03B-DF4FC4C31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391E3FE-1A81-4700-B834-1F6FDCA327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9177645"/>
              </p:ext>
            </p:extLst>
          </p:nvPr>
        </p:nvGraphicFramePr>
        <p:xfrm>
          <a:off x="1302327" y="2116860"/>
          <a:ext cx="9448800" cy="301856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9448800">
                  <a:extLst>
                    <a:ext uri="{9D8B030D-6E8A-4147-A177-3AD203B41FA5}">
                      <a16:colId xmlns:a16="http://schemas.microsoft.com/office/drawing/2014/main" val="2635468423"/>
                    </a:ext>
                  </a:extLst>
                </a:gridCol>
              </a:tblGrid>
              <a:tr h="603712"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Thành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viên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                                                  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Công</a:t>
                      </a: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việc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4995753"/>
                  </a:ext>
                </a:extLst>
              </a:tr>
              <a:tr h="603712">
                <a:tc>
                  <a:txBody>
                    <a:bodyPr/>
                    <a:lstStyle/>
                    <a:p>
                      <a:r>
                        <a:rPr lang="en-US" dirty="0" err="1"/>
                        <a:t>Bùi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Đức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Chế</a:t>
                      </a:r>
                      <a:r>
                        <a:rPr lang="en-US" dirty="0"/>
                        <a:t>                                          Code crawl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kế</a:t>
                      </a:r>
                      <a:r>
                        <a:rPr lang="en-US" dirty="0"/>
                        <a:t>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1099396"/>
                  </a:ext>
                </a:extLst>
              </a:tr>
              <a:tr h="603712">
                <a:tc>
                  <a:txBody>
                    <a:bodyPr/>
                    <a:lstStyle/>
                    <a:p>
                      <a:r>
                        <a:rPr lang="en-US" dirty="0" err="1"/>
                        <a:t>Bùi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Văn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Sơn</a:t>
                      </a:r>
                      <a:r>
                        <a:rPr lang="en-US" dirty="0"/>
                        <a:t>                                           </a:t>
                      </a:r>
                      <a:r>
                        <a:rPr lang="en-US" dirty="0" err="1"/>
                        <a:t>Tiền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lí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xây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dựng</a:t>
                      </a:r>
                      <a:r>
                        <a:rPr lang="en-US" dirty="0"/>
                        <a:t> models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444955"/>
                  </a:ext>
                </a:extLst>
              </a:tr>
              <a:tr h="603712">
                <a:tc>
                  <a:txBody>
                    <a:bodyPr/>
                    <a:lstStyle/>
                    <a:p>
                      <a:r>
                        <a:rPr lang="en-US" dirty="0" err="1"/>
                        <a:t>Nguyễn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Hoàng</a:t>
                      </a:r>
                      <a:r>
                        <a:rPr lang="en-US" dirty="0"/>
                        <a:t> Long                             </a:t>
                      </a:r>
                      <a:r>
                        <a:rPr lang="en-US" dirty="0" err="1"/>
                        <a:t>Phân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crawl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3294381"/>
                  </a:ext>
                </a:extLst>
              </a:tr>
              <a:tr h="603712">
                <a:tc>
                  <a:txBody>
                    <a:bodyPr/>
                    <a:lstStyle/>
                    <a:p>
                      <a:r>
                        <a:rPr lang="en-US" dirty="0" err="1"/>
                        <a:t>Phương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Trung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Kiên</a:t>
                      </a:r>
                      <a:r>
                        <a:rPr lang="en-US" dirty="0"/>
                        <a:t>                               </a:t>
                      </a:r>
                      <a:r>
                        <a:rPr lang="en-US" dirty="0" err="1"/>
                        <a:t>Phân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tích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dữ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liệu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và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làm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báo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cáo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778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317291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FC0521-0B29-4F39-9C4F-672B220F1E22}"/>
              </a:ext>
            </a:extLst>
          </p:cNvPr>
          <p:cNvSpPr txBox="1"/>
          <p:nvPr/>
        </p:nvSpPr>
        <p:spPr>
          <a:xfrm>
            <a:off x="96253" y="929988"/>
            <a:ext cx="60960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MSE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RMSE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đưa ra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nếu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bé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cậy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88192E-7E7B-45B0-A4AA-F71330D28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35" y="2206305"/>
            <a:ext cx="5666533" cy="39985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DD292A5-2A98-4909-A821-F0B8BE44D76C}"/>
              </a:ext>
            </a:extLst>
          </p:cNvPr>
          <p:cNvSpPr txBox="1"/>
          <p:nvPr/>
        </p:nvSpPr>
        <p:spPr>
          <a:xfrm>
            <a:off x="6192253" y="4813665"/>
            <a:ext cx="60943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52E739-293B-4255-9CA5-DCB195236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207132"/>
            <a:ext cx="6031391" cy="112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7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LSTM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918" y="1107912"/>
            <a:ext cx="11197482" cy="251760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Neural Network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Convolutional Neural Network (CNN)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input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Recurrent neural network (RNN)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(sequence,</a:t>
            </a:r>
            <a:r>
              <a:rPr lang="en-GB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time-series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 </a:t>
            </a:r>
          </a:p>
          <a:p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chứng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khoán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chúng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em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crawl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được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là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một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dạng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dữ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liệu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kiểu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time-series,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nên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sẽ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nghĩ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ngay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đến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mạng</a:t>
            </a:r>
            <a:r>
              <a:rPr lang="en-GB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RNN</a:t>
            </a:r>
          </a:p>
          <a:p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RNN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gặp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phải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tuần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triệt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(Vanishing gradient) ,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bùng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nổ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đạo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hàm</a:t>
            </a:r>
            <a:r>
              <a:rPr lang="en-GB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(Exploding gradient)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2699091-7590-47A8-AF53-63E861316EB5}"/>
              </a:ext>
            </a:extLst>
          </p:cNvPr>
          <p:cNvSpPr/>
          <p:nvPr/>
        </p:nvSpPr>
        <p:spPr>
          <a:xfrm>
            <a:off x="551172" y="3966738"/>
            <a:ext cx="1108363" cy="436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7340F3-1670-432C-8281-97FA22555230}"/>
              </a:ext>
            </a:extLst>
          </p:cNvPr>
          <p:cNvSpPr txBox="1"/>
          <p:nvPr/>
        </p:nvSpPr>
        <p:spPr>
          <a:xfrm>
            <a:off x="2142836" y="386162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lựa</a:t>
            </a:r>
            <a:r>
              <a:rPr lang="en-US" dirty="0"/>
              <a:t> </a:t>
            </a:r>
            <a:r>
              <a:rPr lang="vi-VN" dirty="0"/>
              <a:t>LSTM</a:t>
            </a:r>
            <a:r>
              <a:rPr lang="en-US" dirty="0"/>
              <a:t> (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cải</a:t>
            </a:r>
            <a:r>
              <a:rPr lang="en-US" dirty="0"/>
              <a:t> </a:t>
            </a:r>
            <a:r>
              <a:rPr lang="en-US" dirty="0" err="1"/>
              <a:t>tiến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RNN) </a:t>
            </a:r>
            <a:r>
              <a:rPr lang="en-US" dirty="0" err="1"/>
              <a:t>để</a:t>
            </a:r>
            <a:r>
              <a:rPr lang="vi-VN" dirty="0"/>
              <a:t> </a:t>
            </a:r>
            <a:r>
              <a:rPr lang="vi-VN" dirty="0" err="1"/>
              <a:t>huấn</a:t>
            </a:r>
            <a:r>
              <a:rPr lang="vi-VN" dirty="0"/>
              <a:t> </a:t>
            </a:r>
            <a:r>
              <a:rPr lang="vi-VN" dirty="0" err="1"/>
              <a:t>luyện</a:t>
            </a:r>
            <a:r>
              <a:rPr lang="vi-VN" dirty="0"/>
              <a:t> </a:t>
            </a:r>
            <a:r>
              <a:rPr lang="vi-VN" dirty="0" err="1"/>
              <a:t>dữ</a:t>
            </a:r>
            <a:r>
              <a:rPr lang="vi-VN" dirty="0"/>
              <a:t> </a:t>
            </a:r>
            <a:r>
              <a:rPr lang="vi-VN" dirty="0" err="1"/>
              <a:t>liệu</a:t>
            </a:r>
            <a:r>
              <a:rPr lang="vi-VN" dirty="0"/>
              <a:t> </a:t>
            </a:r>
            <a:r>
              <a:rPr lang="vi-VN" dirty="0" err="1"/>
              <a:t>mà</a:t>
            </a:r>
            <a:r>
              <a:rPr lang="vi-VN" dirty="0"/>
              <a:t> </a:t>
            </a:r>
            <a:r>
              <a:rPr lang="vi-VN" dirty="0" err="1"/>
              <a:t>nhóm</a:t>
            </a:r>
            <a:r>
              <a:rPr lang="vi-VN" dirty="0"/>
              <a:t> </a:t>
            </a:r>
            <a:r>
              <a:rPr lang="vi-VN" dirty="0" err="1"/>
              <a:t>đã</a:t>
            </a:r>
            <a:r>
              <a:rPr lang="vi-VN" dirty="0"/>
              <a:t> thu </a:t>
            </a:r>
            <a:r>
              <a:rPr lang="vi-VN" dirty="0" err="1"/>
              <a:t>thập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3563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LSTM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4918" y="1107912"/>
            <a:ext cx="11197482" cy="1432088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thuyết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LSTM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chuỗi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lặp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RNN</a:t>
            </a:r>
          </a:p>
          <a:p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Thay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nơ-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ron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4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tương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nhau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đặc</a:t>
            </a:r>
            <a:r>
              <a:rPr lang="vi-V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biệt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72772-0B9E-4131-8585-0B25B27FC4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6097" y="2813787"/>
            <a:ext cx="6735124" cy="252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3178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13A48-5DC1-46D7-BAFC-4A3CF161A709}"/>
              </a:ext>
            </a:extLst>
          </p:cNvPr>
          <p:cNvSpPr txBox="1"/>
          <p:nvPr/>
        </p:nvSpPr>
        <p:spPr>
          <a:xfrm>
            <a:off x="-281354" y="114522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	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LSTM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mặc</a:t>
            </a:r>
            <a:r>
              <a:rPr lang="en-US" dirty="0"/>
              <a:t> </a:t>
            </a:r>
            <a:r>
              <a:rPr lang="en-US" dirty="0" err="1"/>
              <a:t>định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D3C938-1AA7-462F-B863-CDA8FC3D75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1" y="1468827"/>
            <a:ext cx="5944115" cy="31275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5ABD98-F6E3-4B4E-B598-67C729FE5071}"/>
              </a:ext>
            </a:extLst>
          </p:cNvPr>
          <p:cNvSpPr txBox="1"/>
          <p:nvPr/>
        </p:nvSpPr>
        <p:spPr>
          <a:xfrm>
            <a:off x="7026031" y="1145220"/>
            <a:ext cx="62366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LSTM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tham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chỉnh</a:t>
            </a: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9894E15-9A97-4545-B5F3-AE323FA79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7885" y="1468827"/>
            <a:ext cx="5944115" cy="321896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FCCC6DD-75A7-4745-AA62-6601E5488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1508" y="4596346"/>
            <a:ext cx="3865199" cy="88399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8FE289D-519B-4730-8F0C-0BAFC1F8F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36" y="4687794"/>
            <a:ext cx="4584589" cy="743776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34BB8291-9326-4FAD-8FD7-B6CAE54C7B53}"/>
              </a:ext>
            </a:extLst>
          </p:cNvPr>
          <p:cNvSpPr/>
          <p:nvPr/>
        </p:nvSpPr>
        <p:spPr>
          <a:xfrm>
            <a:off x="4017108" y="5806831"/>
            <a:ext cx="906217" cy="2813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1C150BC-4BC3-4F5A-B41F-56120E3F777F}"/>
              </a:ext>
            </a:extLst>
          </p:cNvPr>
          <p:cNvSpPr txBox="1"/>
          <p:nvPr/>
        </p:nvSpPr>
        <p:spPr>
          <a:xfrm>
            <a:off x="5163366" y="5607980"/>
            <a:ext cx="63408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ô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hình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LSTM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cải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tiến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có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kết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quả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tốt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hơn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nhiều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trên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tập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Test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so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với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mô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hình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LSTM cơ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bản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3745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A3F6277-69D1-4C94-A9D9-04848D8379B2}"/>
              </a:ext>
            </a:extLst>
          </p:cNvPr>
          <p:cNvSpPr txBox="1"/>
          <p:nvPr/>
        </p:nvSpPr>
        <p:spPr>
          <a:xfrm>
            <a:off x="224454" y="935182"/>
            <a:ext cx="97997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chỉnh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9274F7-C1C9-46D7-88CA-5450F16FF9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343" y="1362527"/>
            <a:ext cx="1792379" cy="16277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A54CAD-9CA3-4B8C-83C2-ABABFF1E5A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010" y="3867701"/>
            <a:ext cx="1932599" cy="171312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9CA4DE9-37CA-4F11-8C3B-FDF57464A8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9319" y="816355"/>
            <a:ext cx="2591025" cy="5180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5439D5-E735-403E-8C75-E837F66F3185}"/>
              </a:ext>
            </a:extLst>
          </p:cNvPr>
          <p:cNvSpPr txBox="1"/>
          <p:nvPr/>
        </p:nvSpPr>
        <p:spPr>
          <a:xfrm>
            <a:off x="965198" y="2990300"/>
            <a:ext cx="156633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Chọn</a:t>
            </a:r>
            <a:r>
              <a:rPr lang="en-US" sz="1600" dirty="0"/>
              <a:t> units = 32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F0CC1A-6B6A-491D-8018-00022FC0FC35}"/>
              </a:ext>
            </a:extLst>
          </p:cNvPr>
          <p:cNvSpPr txBox="1"/>
          <p:nvPr/>
        </p:nvSpPr>
        <p:spPr>
          <a:xfrm>
            <a:off x="782065" y="5717329"/>
            <a:ext cx="19325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Chọn</a:t>
            </a:r>
            <a:r>
              <a:rPr lang="en-US" sz="1600" dirty="0"/>
              <a:t> Batch Size = 64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AEC1C4-5393-4D13-81EE-118722342D9F}"/>
              </a:ext>
            </a:extLst>
          </p:cNvPr>
          <p:cNvSpPr txBox="1"/>
          <p:nvPr/>
        </p:nvSpPr>
        <p:spPr>
          <a:xfrm>
            <a:off x="8810373" y="5886606"/>
            <a:ext cx="20446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Chọn</a:t>
            </a:r>
            <a:r>
              <a:rPr lang="en-US" sz="1600" dirty="0"/>
              <a:t> Drop Out = 0.15</a:t>
            </a:r>
          </a:p>
        </p:txBody>
      </p:sp>
    </p:spTree>
    <p:extLst>
      <p:ext uri="{BB962C8B-B14F-4D97-AF65-F5344CB8AC3E}">
        <p14:creationId xmlns:p14="http://schemas.microsoft.com/office/powerpoint/2010/main" val="181415567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36B2114-B0E3-4068-8D3F-5CE0923434CD}"/>
              </a:ext>
            </a:extLst>
          </p:cNvPr>
          <p:cNvSpPr txBox="1"/>
          <p:nvPr/>
        </p:nvSpPr>
        <p:spPr>
          <a:xfrm>
            <a:off x="5012266" y="8398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đồ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tập</a:t>
            </a:r>
            <a:r>
              <a:rPr lang="en-US" dirty="0"/>
              <a:t> Test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75A079-6999-4328-B4FD-D4BA08D52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736" y="1209133"/>
            <a:ext cx="5420608" cy="30074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C624AE5-5581-41BD-9224-3A43ED2E6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8344" y="1209133"/>
            <a:ext cx="5420608" cy="30366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0FF317F-9C79-49DE-8FED-5744E17A8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729" y="4773139"/>
            <a:ext cx="3554276" cy="66452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ADC2EC-CAE3-4431-9B8A-42F3F6E824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4601" y="4684411"/>
            <a:ext cx="3389670" cy="621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869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xét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EC1AB39-8AFE-4181-96BC-A70A78A8E7AF}"/>
              </a:ext>
            </a:extLst>
          </p:cNvPr>
          <p:cNvSpPr txBox="1"/>
          <p:nvPr/>
        </p:nvSpPr>
        <p:spPr>
          <a:xfrm>
            <a:off x="592667" y="1102267"/>
            <a:ext cx="11125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/>
              <a:t>Mặc</a:t>
            </a:r>
            <a:r>
              <a:rPr lang="vi-VN" dirty="0"/>
              <a:t> </a:t>
            </a:r>
            <a:r>
              <a:rPr lang="vi-VN" dirty="0" err="1"/>
              <a:t>dù</a:t>
            </a:r>
            <a:r>
              <a:rPr lang="vi-VN" dirty="0"/>
              <a:t> </a:t>
            </a:r>
            <a:r>
              <a:rPr lang="vi-VN" dirty="0" err="1"/>
              <a:t>Linear</a:t>
            </a:r>
            <a:r>
              <a:rPr lang="vi-VN" dirty="0"/>
              <a:t> </a:t>
            </a:r>
            <a:r>
              <a:rPr lang="vi-VN" dirty="0" err="1"/>
              <a:t>là</a:t>
            </a:r>
            <a:r>
              <a:rPr lang="vi-VN" dirty="0"/>
              <a:t> </a:t>
            </a:r>
            <a:r>
              <a:rPr lang="vi-VN" dirty="0" err="1"/>
              <a:t>một</a:t>
            </a:r>
            <a:r>
              <a:rPr lang="vi-VN" dirty="0"/>
              <a:t> mô </a:t>
            </a:r>
            <a:r>
              <a:rPr lang="vi-VN" dirty="0" err="1"/>
              <a:t>hình</a:t>
            </a:r>
            <a:r>
              <a:rPr lang="vi-VN" dirty="0"/>
              <a:t> đơn </a:t>
            </a:r>
            <a:r>
              <a:rPr lang="vi-VN" dirty="0" err="1"/>
              <a:t>giản</a:t>
            </a:r>
            <a:r>
              <a:rPr lang="en-US" dirty="0"/>
              <a:t> , </a:t>
            </a:r>
            <a:r>
              <a:rPr lang="en-US" dirty="0" err="1"/>
              <a:t>nhưng</a:t>
            </a:r>
            <a:r>
              <a:rPr lang="en-US" dirty="0"/>
              <a:t> qua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MSE </a:t>
            </a:r>
            <a:r>
              <a:rPr lang="en-US" dirty="0" err="1"/>
              <a:t>và</a:t>
            </a:r>
            <a:r>
              <a:rPr lang="en-US" dirty="0"/>
              <a:t> RMSE </a:t>
            </a:r>
            <a:r>
              <a:rPr lang="en-US" dirty="0" err="1"/>
              <a:t>của</a:t>
            </a:r>
            <a:r>
              <a:rPr lang="en-US" dirty="0"/>
              <a:t> 2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, </a:t>
            </a:r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chúng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thấy</a:t>
            </a:r>
            <a:r>
              <a:rPr lang="en-US" dirty="0"/>
              <a:t> </a:t>
            </a:r>
            <a:r>
              <a:rPr lang="en-US" dirty="0" err="1"/>
              <a:t>mô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Linear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LSTM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/>
              <a:t>Nhóm</a:t>
            </a:r>
            <a:r>
              <a:rPr lang="vi-VN" dirty="0"/>
              <a:t> </a:t>
            </a:r>
            <a:r>
              <a:rPr lang="vi-VN" dirty="0" err="1"/>
              <a:t>đã</a:t>
            </a:r>
            <a:r>
              <a:rPr lang="vi-VN" dirty="0"/>
              <a:t> </a:t>
            </a:r>
            <a:r>
              <a:rPr lang="vi-VN" dirty="0" err="1"/>
              <a:t>thử</a:t>
            </a:r>
            <a:r>
              <a:rPr lang="vi-VN" dirty="0"/>
              <a:t> </a:t>
            </a:r>
            <a:r>
              <a:rPr lang="vi-VN" dirty="0" err="1"/>
              <a:t>kiểm</a:t>
            </a:r>
            <a:r>
              <a:rPr lang="vi-VN" dirty="0"/>
              <a:t> tra sai </a:t>
            </a:r>
            <a:r>
              <a:rPr lang="vi-VN" dirty="0" err="1"/>
              <a:t>số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10 </a:t>
            </a:r>
            <a:r>
              <a:rPr lang="vi-VN" dirty="0" err="1"/>
              <a:t>ngày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tiên trên </a:t>
            </a:r>
            <a:r>
              <a:rPr lang="vi-VN" dirty="0" err="1"/>
              <a:t>tập</a:t>
            </a:r>
            <a:r>
              <a:rPr lang="vi-VN" dirty="0"/>
              <a:t> </a:t>
            </a:r>
            <a:r>
              <a:rPr lang="vi-VN" dirty="0" err="1"/>
              <a:t>Test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2 mô </a:t>
            </a:r>
            <a:r>
              <a:rPr lang="vi-VN" dirty="0" err="1"/>
              <a:t>hình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</a:t>
            </a:r>
            <a:r>
              <a:rPr lang="vi-VN" dirty="0" err="1"/>
              <a:t>được</a:t>
            </a:r>
            <a:r>
              <a:rPr lang="vi-VN" dirty="0"/>
              <a:t>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như sau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CE353E-0049-4A01-8413-5DFE61501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0713" y="2133798"/>
            <a:ext cx="4322439" cy="2773920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E7C10EE9-FBA8-4162-86AA-7DA8309AC170}"/>
              </a:ext>
            </a:extLst>
          </p:cNvPr>
          <p:cNvSpPr/>
          <p:nvPr/>
        </p:nvSpPr>
        <p:spPr>
          <a:xfrm>
            <a:off x="795867" y="5317067"/>
            <a:ext cx="1185333" cy="355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6FF6D1-8119-47B6-85CB-08DB8C600338}"/>
              </a:ext>
            </a:extLst>
          </p:cNvPr>
          <p:cNvSpPr txBox="1"/>
          <p:nvPr/>
        </p:nvSpPr>
        <p:spPr>
          <a:xfrm>
            <a:off x="2226734" y="530333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vi-VN" dirty="0" err="1"/>
              <a:t>Linear</a:t>
            </a:r>
            <a:r>
              <a:rPr lang="vi-VN" dirty="0"/>
              <a:t> </a:t>
            </a:r>
            <a:r>
              <a:rPr lang="vi-VN" dirty="0" err="1"/>
              <a:t>vẫn</a:t>
            </a:r>
            <a:r>
              <a:rPr lang="vi-VN" dirty="0"/>
              <a:t> cho </a:t>
            </a:r>
            <a:r>
              <a:rPr lang="vi-VN" dirty="0" err="1"/>
              <a:t>kết</a:t>
            </a:r>
            <a:r>
              <a:rPr lang="vi-VN" dirty="0"/>
              <a:t> </a:t>
            </a:r>
            <a:r>
              <a:rPr lang="vi-VN" dirty="0" err="1"/>
              <a:t>quả</a:t>
            </a:r>
            <a:r>
              <a:rPr lang="vi-VN" dirty="0"/>
              <a:t> nhưng </a:t>
            </a:r>
            <a:r>
              <a:rPr lang="vi-VN" dirty="0" err="1"/>
              <a:t>ngày</a:t>
            </a:r>
            <a:r>
              <a:rPr lang="vi-VN" dirty="0"/>
              <a:t> </a:t>
            </a:r>
            <a:r>
              <a:rPr lang="vi-VN" dirty="0" err="1"/>
              <a:t>đầu</a:t>
            </a:r>
            <a:r>
              <a:rPr lang="vi-VN" dirty="0"/>
              <a:t> </a:t>
            </a:r>
            <a:r>
              <a:rPr lang="vi-VN" dirty="0" err="1"/>
              <a:t>tốt</a:t>
            </a:r>
            <a:r>
              <a:rPr lang="vi-VN" dirty="0"/>
              <a:t> hơn.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250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292437" y="3078019"/>
            <a:ext cx="4442690" cy="2031999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33826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AEFE0E-299A-46D8-9DF7-2C84CBBCA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luận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B4E653-E636-4EED-9A37-BC263FE8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E6600C-2BC1-4F88-8B10-8568A3594B7C}"/>
              </a:ext>
            </a:extLst>
          </p:cNvPr>
          <p:cNvSpPr txBox="1"/>
          <p:nvPr/>
        </p:nvSpPr>
        <p:spPr>
          <a:xfrm>
            <a:off x="2971801" y="2089597"/>
            <a:ext cx="60960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cho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cao so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thủ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công thông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thấy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cuộc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đem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lợi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ích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như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gian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bạc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 xin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ơn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trong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trên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em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hơn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mô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project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77002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>
            <a:extLst>
              <a:ext uri="{FF2B5EF4-FFF2-40B4-BE49-F238E27FC236}">
                <a16:creationId xmlns:a16="http://schemas.microsoft.com/office/drawing/2014/main" id="{5945A2BB-ABB6-48FB-A491-502474D93E34}"/>
              </a:ext>
            </a:extLst>
          </p:cNvPr>
          <p:cNvSpPr txBox="1">
            <a:spLocks/>
          </p:cNvSpPr>
          <p:nvPr/>
        </p:nvSpPr>
        <p:spPr>
          <a:xfrm>
            <a:off x="5923932" y="2883717"/>
            <a:ext cx="5422456" cy="9713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>
                <a:solidFill>
                  <a:srgbClr val="C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t>THANK YOU 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55FE58-BA70-418C-863F-55066B667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6271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A0BE3B-158A-4EDF-80DC-E394A0D1600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lục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marL="571500" indent="-571500">
              <a:buAutoNum type="romanU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AutoNum type="romanU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(Data crawl)</a:t>
            </a:r>
          </a:p>
          <a:p>
            <a:pPr marL="571500" indent="-571500">
              <a:buAutoNum type="romanU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AutoNum type="romanU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AutoNum type="romanU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AutoNum type="romanUcPeriod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71500" indent="-571500">
              <a:buAutoNum type="romanU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5443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770087"/>
            <a:ext cx="2921700" cy="5037156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công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mua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nắm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như </a:t>
            </a:r>
            <a:r>
              <a:rPr lang="vi-V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tiền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khó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7305EC8-D3EF-496C-A627-3EFB11BAB11E}"/>
              </a:ext>
            </a:extLst>
          </p:cNvPr>
          <p:cNvSpPr/>
          <p:nvPr/>
        </p:nvSpPr>
        <p:spPr>
          <a:xfrm>
            <a:off x="3813814" y="4839658"/>
            <a:ext cx="1810327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628874-DF5A-47CB-B342-A9C1B771C90C}"/>
              </a:ext>
            </a:extLst>
          </p:cNvPr>
          <p:cNvSpPr txBox="1"/>
          <p:nvPr/>
        </p:nvSpPr>
        <p:spPr>
          <a:xfrm>
            <a:off x="6177519" y="3947684"/>
            <a:ext cx="580967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khứ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hưởng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khoán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FF2978-0CBC-42AC-AD9E-B9FF83491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7519" y="843682"/>
            <a:ext cx="5293895" cy="2967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765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B6CB3A-046A-4C56-A02D-DBF672421C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 flow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6946D-AB92-4D05-97ED-4EDF0AB0F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7C0D93A-6152-4389-8721-34BBF21413E6}"/>
              </a:ext>
            </a:extLst>
          </p:cNvPr>
          <p:cNvSpPr/>
          <p:nvPr/>
        </p:nvSpPr>
        <p:spPr>
          <a:xfrm>
            <a:off x="3112655" y="2364509"/>
            <a:ext cx="1293090" cy="43609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6830174-3666-403A-BD66-F9914A7DEA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1310" y="1410567"/>
            <a:ext cx="2154670" cy="21546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80DC4AA-CAC6-4F8B-96E3-85287C8B05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2478" y="2364509"/>
            <a:ext cx="1310754" cy="469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98E2919-2417-4B4A-A8F6-D6D96437E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918" y="1150627"/>
            <a:ext cx="2479264" cy="247926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0ABC9FB-0145-40F4-906F-EFF6AE9F30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499" y="1410567"/>
            <a:ext cx="2574637" cy="25746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FF085D-6413-4DF3-9E01-AF1C31BC0CF2}"/>
              </a:ext>
            </a:extLst>
          </p:cNvPr>
          <p:cNvSpPr txBox="1"/>
          <p:nvPr/>
        </p:nvSpPr>
        <p:spPr>
          <a:xfrm>
            <a:off x="329499" y="4147127"/>
            <a:ext cx="2478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Thu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A1BA0BE-E1C8-4669-9CBC-AD914CC4ABAE}"/>
              </a:ext>
            </a:extLst>
          </p:cNvPr>
          <p:cNvSpPr txBox="1"/>
          <p:nvPr/>
        </p:nvSpPr>
        <p:spPr>
          <a:xfrm>
            <a:off x="4599709" y="3985204"/>
            <a:ext cx="233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C968F02-7AF8-4A95-BC41-E59CBEFC6331}"/>
              </a:ext>
            </a:extLst>
          </p:cNvPr>
          <p:cNvSpPr txBox="1"/>
          <p:nvPr/>
        </p:nvSpPr>
        <p:spPr>
          <a:xfrm>
            <a:off x="8857673" y="3985204"/>
            <a:ext cx="254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08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5D019-96A4-4D1E-AFB5-09D65C86E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28145" y="1495078"/>
            <a:ext cx="602511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726603-7893-4AE0-9532-68058044B69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03642" y="2647546"/>
            <a:ext cx="3384715" cy="156290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THU THẬP DỮ LIỆU </a:t>
            </a:r>
          </a:p>
          <a:p>
            <a:pPr marL="0" indent="0">
              <a:buNone/>
            </a:pPr>
            <a:r>
              <a:rPr lang="en-US" dirty="0"/>
              <a:t>(CRAWL DATA)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E4677A-4F02-4478-B9B8-685D0B626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1" i="0" u="none" strike="noStrike" kern="120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952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1058844"/>
            <a:ext cx="5791702" cy="4909124"/>
          </a:xfrm>
        </p:spPr>
        <p:txBody>
          <a:bodyPr/>
          <a:lstStyle/>
          <a:p>
            <a:pPr marL="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: Trang web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cafeF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9264FE-C2DC-441F-9487-009EB4F0F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98" y="1869276"/>
            <a:ext cx="5791702" cy="41700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9EAA6C-1094-437D-B486-499BF2B3647C}"/>
              </a:ext>
            </a:extLst>
          </p:cNvPr>
          <p:cNvSpPr txBox="1"/>
          <p:nvPr/>
        </p:nvSpPr>
        <p:spPr>
          <a:xfrm>
            <a:off x="6782766" y="785090"/>
            <a:ext cx="54125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Phương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Crawl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trích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HTML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javascript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tất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selenium</a:t>
            </a:r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71BDBE-EAD1-451D-9959-5355F829DE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328" y="1869276"/>
            <a:ext cx="5379843" cy="408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46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A4AB041-BEE7-48B6-AA3D-63067C603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EA0BE3B-158A-4EDF-80DC-E394A0D1600F}" type="slidenum">
              <a:rPr kumimoji="0" lang="en-US" sz="1200" b="1" i="0" u="none" strike="noStrike" kern="1200" cap="none" spc="0" normalizeH="0" baseline="0" noProof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Lato" panose="020F0502020204030203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1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Lato" panose="020F0502020204030203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153ED06-73B4-4C1A-A17F-C341BCF52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crawl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99C9F-A48D-443C-A5A3-B13200AC161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38736" y="901588"/>
            <a:ext cx="11514528" cy="850167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Crawl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5DA498-731C-4327-9BFE-FEC472CFC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39" y="1288528"/>
            <a:ext cx="10588623" cy="3651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73EE721-49B2-4842-9FE6-D51F0C0CBE4A}"/>
              </a:ext>
            </a:extLst>
          </p:cNvPr>
          <p:cNvSpPr txBox="1"/>
          <p:nvPr/>
        </p:nvSpPr>
        <p:spPr>
          <a:xfrm>
            <a:off x="212563" y="2511103"/>
            <a:ext cx="54308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crawl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thông qua XPATH: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id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giống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nhau nên ta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chúng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sau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đó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từng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thẻ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</a:t>
            </a:r>
            <a:r>
              <a:rPr lang="vi-V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td</a:t>
            </a:r>
            <a: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  <a:t>&gt; bên trong.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175C4D-AD46-483F-B659-AAE3A303C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736" y="3714217"/>
            <a:ext cx="4807459" cy="2242195"/>
          </a:xfrm>
          <a:prstGeom prst="rect">
            <a:avLst/>
          </a:prstGeom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24EAF54-A7A6-47FF-BE63-89D1C4744BDF}"/>
              </a:ext>
            </a:extLst>
          </p:cNvPr>
          <p:cNvSpPr/>
          <p:nvPr/>
        </p:nvSpPr>
        <p:spPr>
          <a:xfrm>
            <a:off x="2299855" y="1751755"/>
            <a:ext cx="267854" cy="66124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B527F2-63FE-4C41-87E4-9E0A35706DCA}"/>
              </a:ext>
            </a:extLst>
          </p:cNvPr>
          <p:cNvSpPr txBox="1"/>
          <p:nvPr/>
        </p:nvSpPr>
        <p:spPr>
          <a:xfrm>
            <a:off x="6982691" y="2623127"/>
            <a:ext cx="49967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Sau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ta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qua element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03375FA-01BF-4FC9-94F8-98DAF7177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247" y="3772058"/>
            <a:ext cx="4996746" cy="32311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8DECF15-C2F3-4C64-BF75-59FC9D036672}"/>
              </a:ext>
            </a:extLst>
          </p:cNvPr>
          <p:cNvSpPr/>
          <p:nvPr/>
        </p:nvSpPr>
        <p:spPr>
          <a:xfrm>
            <a:off x="5717311" y="2872401"/>
            <a:ext cx="1062182" cy="3231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82639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1770</Words>
  <Application>Microsoft Office PowerPoint</Application>
  <PresentationFormat>Widescreen</PresentationFormat>
  <Paragraphs>168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Lato</vt:lpstr>
      <vt:lpstr>Times New Roman</vt:lpstr>
      <vt:lpstr>1_Office Theme</vt:lpstr>
      <vt:lpstr>PowerPoint Presentation</vt:lpstr>
      <vt:lpstr>BÁO CÁO BÀI TẬP LỚN NHẬP MÔN HỌC MÁY VÀ KHAI PHÁ DỮ LIỆU   DỰ ĐOÁN GIÁ CHỨNG KHOÁN </vt:lpstr>
      <vt:lpstr>PowerPoint Presentation</vt:lpstr>
      <vt:lpstr>Mục lục</vt:lpstr>
      <vt:lpstr>Đặt vấn đề</vt:lpstr>
      <vt:lpstr>Pipe flow</vt:lpstr>
      <vt:lpstr>PowerPoint Presentation</vt:lpstr>
      <vt:lpstr>PowerPoint Presentation</vt:lpstr>
      <vt:lpstr>Tiến hành crawl data</vt:lpstr>
      <vt:lpstr>Khó khăn khi crawl và cách giải quyết</vt:lpstr>
      <vt:lpstr>Kết quả</vt:lpstr>
      <vt:lpstr>Mô tả về dữ liệu</vt:lpstr>
      <vt:lpstr>PowerPoint Presentation</vt:lpstr>
      <vt:lpstr>Tiền xử lí dữ liệu</vt:lpstr>
      <vt:lpstr>Phân tích các dữ liệu thu thập được</vt:lpstr>
      <vt:lpstr>Phân tích các dữ liệu thu thập được</vt:lpstr>
      <vt:lpstr>Phân tích các dữ liệu thu thập được</vt:lpstr>
      <vt:lpstr>Phân tích dữ liệu thu thập được</vt:lpstr>
      <vt:lpstr>Phân tích dữ liệu thu thập được</vt:lpstr>
      <vt:lpstr>Phân tích dữ liệu thu thập được</vt:lpstr>
      <vt:lpstr>PowerPoint Presentation</vt:lpstr>
      <vt:lpstr>PowerPoint Presentation</vt:lpstr>
      <vt:lpstr>PowerPoint Presentation</vt:lpstr>
      <vt:lpstr>1. Phương pháp đánh giá các mô hình</vt:lpstr>
      <vt:lpstr>1. Phương pháp đánh giá các mô hình</vt:lpstr>
      <vt:lpstr>2. Mô hình hồi quy tuyến tính</vt:lpstr>
      <vt:lpstr>Xây dựng mô hình</vt:lpstr>
      <vt:lpstr>Xây dựng mô hình</vt:lpstr>
      <vt:lpstr>Xây dựng mô hình</vt:lpstr>
      <vt:lpstr>Đánh giá mô hình</vt:lpstr>
      <vt:lpstr>3. Mô hình LSTM</vt:lpstr>
      <vt:lpstr>3. Mô hình LSTM</vt:lpstr>
      <vt:lpstr>Xây dựng mô hình</vt:lpstr>
      <vt:lpstr>Xây dựng mô hình</vt:lpstr>
      <vt:lpstr>Đánh giá mô hình</vt:lpstr>
      <vt:lpstr>Nhận xét</vt:lpstr>
      <vt:lpstr>PowerPoint Presentation</vt:lpstr>
      <vt:lpstr>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HOANG LONG 20183791</dc:creator>
  <cp:lastModifiedBy>NGUYEN HOANG LONG 20183791</cp:lastModifiedBy>
  <cp:revision>26</cp:revision>
  <dcterms:created xsi:type="dcterms:W3CDTF">2022-01-15T15:28:29Z</dcterms:created>
  <dcterms:modified xsi:type="dcterms:W3CDTF">2022-01-17T03:16:35Z</dcterms:modified>
</cp:coreProperties>
</file>